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337" r:id="rId38"/>
    <p:sldId id="296" r:id="rId39"/>
    <p:sldId id="318" r:id="rId40"/>
    <p:sldId id="319" r:id="rId41"/>
    <p:sldId id="338" r:id="rId42"/>
    <p:sldId id="322" r:id="rId43"/>
    <p:sldId id="323" r:id="rId44"/>
    <p:sldId id="324" r:id="rId45"/>
    <p:sldId id="339"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628CD0-363E-4B06-A001-7AAF47CAAD90}" v="123" dt="2024-06-28T01:14:42.66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0" d="100"/>
          <a:sy n="70" d="100"/>
        </p:scale>
        <p:origin x="1358"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rPr>
              <a:t>Kailani Brionna Bailey</a:t>
            </a:r>
            <a:endParaRPr lang="en-US" dirty="0">
              <a:solidFill>
                <a:schemeClr val="bg2"/>
              </a:solidFill>
            </a:endParaRPr>
          </a:p>
          <a:p>
            <a:r>
              <a:rPr lang="en-US" dirty="0">
                <a:solidFill>
                  <a:schemeClr val="bg2"/>
                </a:solidFill>
                <a:latin typeface="Abadi"/>
              </a:rPr>
              <a:t>June 27, 2024</a:t>
            </a:r>
            <a:endParaRPr lang="en-US" dirty="0">
              <a:solidFill>
                <a:schemeClr val="bg2"/>
              </a:solidFill>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85321" y="1486343"/>
            <a:ext cx="5372651" cy="5228879"/>
          </a:xfrm>
          <a:prstGeom prst="rect">
            <a:avLst/>
          </a:prstGeom>
        </p:spPr>
        <p:txBody>
          <a:bodyPr lIns="91440" tIns="45720" rIns="91440" bIns="45720" anchor="t"/>
          <a:lstStyle/>
          <a:p>
            <a:r>
              <a:rPr lang="en-US" sz="2400" dirty="0">
                <a:solidFill>
                  <a:schemeClr val="accent3">
                    <a:lumMod val="25000"/>
                  </a:schemeClr>
                </a:solidFill>
                <a:latin typeface="Abadi"/>
              </a:rPr>
              <a:t>We performed exploratory data analysis and determined the training labels.</a:t>
            </a:r>
          </a:p>
          <a:p>
            <a:r>
              <a:rPr lang="en-US" sz="2400" dirty="0">
                <a:solidFill>
                  <a:schemeClr val="accent3">
                    <a:lumMod val="25000"/>
                  </a:schemeClr>
                </a:solidFill>
                <a:latin typeface="Abadi"/>
              </a:rPr>
              <a:t>We calculated the number of launches at each site, and the number and occurrence of each orbits</a:t>
            </a:r>
          </a:p>
          <a:p>
            <a:r>
              <a:rPr lang="en-US" sz="2400" dirty="0">
                <a:solidFill>
                  <a:schemeClr val="accent3">
                    <a:lumMod val="25000"/>
                  </a:schemeClr>
                </a:solidFill>
                <a:latin typeface="Abadi"/>
              </a:rPr>
              <a:t>We created landing outcome label from outcome column and exported the results to csv.</a:t>
            </a: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11085"/>
            <a:ext cx="9647619" cy="4816125"/>
          </a:xfrm>
          <a:prstGeom prst="rect">
            <a:avLst/>
          </a:prstGeom>
        </p:spPr>
        <p:txBody>
          <a:bodyPr lIns="91440" tIns="45720" rIns="91440" bIns="45720" anchor="t"/>
          <a:lstStyle/>
          <a:p>
            <a:pPr>
              <a:lnSpc>
                <a:spcPct val="100000"/>
              </a:lnSpc>
              <a:spcBef>
                <a:spcPts val="1400"/>
              </a:spcBef>
            </a:pPr>
            <a:r>
              <a:rPr lang="en-US" sz="24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4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81623" y="1495703"/>
            <a:ext cx="5203988" cy="533407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81623" y="3810052"/>
            <a:ext cx="5189612" cy="247693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10521966" cy="546568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2000" b="1"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2000" b="1"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2000" b="1"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2000" b="1"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2000" b="1" dirty="0">
                <a:solidFill>
                  <a:schemeClr val="bg2">
                    <a:lumMod val="50000"/>
                  </a:schemeClr>
                </a:solidFill>
                <a:latin typeface="Abadi"/>
              </a:rPr>
              <a:t>The failed landing outcomes in drone ship, their booster version and launch site names</a:t>
            </a:r>
            <a:r>
              <a:rPr lang="en-US" sz="2000" b="1" dirty="0" smtClean="0">
                <a:solidFill>
                  <a:schemeClr val="bg2">
                    <a:lumMod val="50000"/>
                  </a:schemeClr>
                </a:solidFill>
                <a:latin typeface="Abadi"/>
              </a:rPr>
              <a:t>.</a:t>
            </a:r>
            <a:endParaRPr lang="en-US" sz="2000" b="1"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We loaded the data using </a:t>
            </a:r>
            <a:r>
              <a:rPr lang="en-US" dirty="0" err="1">
                <a:solidFill>
                  <a:schemeClr val="accent3">
                    <a:lumMod val="25000"/>
                  </a:schemeClr>
                </a:solidFill>
                <a:latin typeface="Abadi"/>
              </a:rPr>
              <a:t>numpy</a:t>
            </a:r>
            <a:r>
              <a:rPr lang="en-US" dirty="0">
                <a:solidFill>
                  <a:schemeClr val="accent3">
                    <a:lumMod val="25000"/>
                  </a:schemeClr>
                </a:solidFill>
                <a:latin typeface="Abadi"/>
              </a:rPr>
              <a:t> and pandas, transformed the data, split our data into training and testing.</a:t>
            </a:r>
          </a:p>
          <a:p>
            <a:pPr>
              <a:lnSpc>
                <a:spcPct val="100000"/>
              </a:lnSpc>
              <a:spcBef>
                <a:spcPts val="1400"/>
              </a:spcBef>
            </a:pPr>
            <a:r>
              <a:rPr lang="en-US" dirty="0">
                <a:solidFill>
                  <a:schemeClr val="accent3">
                    <a:lumMod val="25000"/>
                  </a:schemeClr>
                </a:solidFill>
                <a:latin typeface="Abadi"/>
              </a:rPr>
              <a:t>We built different machine learning models and tune different hyperparameters using </a:t>
            </a:r>
            <a:r>
              <a:rPr lang="en-US" dirty="0" err="1">
                <a:solidFill>
                  <a:schemeClr val="accent3">
                    <a:lumMod val="25000"/>
                  </a:schemeClr>
                </a:solidFill>
                <a:latin typeface="Abadi"/>
              </a:rPr>
              <a:t>GridSearchCV</a:t>
            </a:r>
            <a:r>
              <a:rPr lang="en-US" dirty="0">
                <a:solidFill>
                  <a:schemeClr val="accent3">
                    <a:lumMod val="25000"/>
                  </a:schemeClr>
                </a:solidFill>
                <a:latin typeface="Abadi"/>
              </a:rPr>
              <a:t>.</a:t>
            </a:r>
          </a:p>
          <a:p>
            <a:pPr>
              <a:lnSpc>
                <a:spcPct val="100000"/>
              </a:lnSpc>
              <a:spcBef>
                <a:spcPts val="1400"/>
              </a:spcBef>
            </a:pPr>
            <a:r>
              <a:rPr lang="en-US"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dirty="0">
                <a:solidFill>
                  <a:schemeClr val="accent3">
                    <a:lumMod val="25000"/>
                  </a:schemeClr>
                </a:solidFill>
                <a:latin typeface="Abadi" panose="020B0604020104020204" pitchFamily="34"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a:t>
            </a:r>
            <a:r>
              <a:rPr lang="en-US" sz="2200" dirty="0" smtClean="0">
                <a:solidFill>
                  <a:schemeClr val="accent3">
                    <a:lumMod val="25000"/>
                  </a:schemeClr>
                </a:solidFill>
                <a:latin typeface="Abadi" panose="020B0604020104020204" pitchFamily="34" charset="0"/>
              </a:rPr>
              <a:t>sed </a:t>
            </a:r>
            <a:r>
              <a:rPr lang="en-US" sz="2200" dirty="0">
                <a:solidFill>
                  <a:schemeClr val="accent3">
                    <a:lumMod val="25000"/>
                  </a:schemeClr>
                </a:solidFill>
                <a:latin typeface="Abadi" panose="020B0604020104020204" pitchFamily="34" charset="0"/>
              </a:rPr>
              <a:t>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4901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1874749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3167577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6"/>
            <a:ext cx="4640263" cy="229280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endParaRPr lang="en-US" dirty="0">
              <a:solidFill>
                <a:srgbClr val="000000"/>
              </a:solidFill>
              <a:latin typeface="Calibri" panose="020F0502020204030204"/>
              <a:ea typeface="Calibri" panose="020F0502020204030204"/>
              <a:cs typeface="Calibri" panose="020F0502020204030204"/>
            </a:endParaRPr>
          </a:p>
          <a:p>
            <a:endParaRPr lang="en-US" dirty="0">
              <a:solidFill>
                <a:srgbClr val="000000"/>
              </a:solidFill>
              <a:latin typeface="Calibri" panose="020F0502020204030204"/>
              <a:ea typeface="Calibri" panose="020F0502020204030204"/>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77316"/>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dirty="0">
                <a:solidFill>
                  <a:schemeClr val="accent3">
                    <a:lumMod val="25000"/>
                  </a:schemeClr>
                </a:solidFill>
                <a:latin typeface="Abadi"/>
              </a:rPr>
              <a:t>We parsed the table and converted it into a pandas </a:t>
            </a:r>
            <a:r>
              <a:rPr lang="en-US" dirty="0" err="1" smtClean="0">
                <a:solidFill>
                  <a:schemeClr val="accent3">
                    <a:lumMod val="25000"/>
                  </a:schemeClr>
                </a:solidFill>
                <a:latin typeface="Abadi"/>
              </a:rPr>
              <a:t>dataframe</a:t>
            </a:r>
            <a:r>
              <a:rPr lang="en-US" dirty="0">
                <a:solidFill>
                  <a:schemeClr val="accent3">
                    <a:lumMod val="25000"/>
                  </a:schemeClr>
                </a:solidFill>
                <a:latin typeface="Abadi"/>
              </a:rPr>
              <a:t>.</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476351" y="1447559"/>
            <a:ext cx="5289619" cy="497965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purl.org/dc/terms/"/>
    <ds:schemaRef ds:uri="http://purl.org/dc/dcmitype/"/>
    <ds:schemaRef ds:uri="http://schemas.microsoft.com/office/2006/metadata/properties"/>
    <ds:schemaRef ds:uri="155be751-a274-42e8-93fb-f39d3b9bccc8"/>
    <ds:schemaRef ds:uri="http://schemas.microsoft.com/office/infopath/2007/PartnerControls"/>
    <ds:schemaRef ds:uri="http://schemas.microsoft.com/office/2006/documentManagement/types"/>
    <ds:schemaRef ds:uri="http://purl.org/dc/elements/1.1/"/>
    <ds:schemaRef ds:uri="http://www.w3.org/XML/1998/namespace"/>
    <ds:schemaRef ds:uri="f80a141d-92ca-4d3d-9308-f7e7b1d44ce8"/>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1333</TotalTime>
  <Words>1614</Words>
  <Application>Microsoft Office PowerPoint</Application>
  <PresentationFormat>Widescreen</PresentationFormat>
  <Paragraphs>198</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DHANYA MANOJ</cp:lastModifiedBy>
  <cp:revision>252</cp:revision>
  <dcterms:created xsi:type="dcterms:W3CDTF">2021-04-29T18:58:34Z</dcterms:created>
  <dcterms:modified xsi:type="dcterms:W3CDTF">2024-11-15T06:39:11Z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